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8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1904"/>
    <a:srgbClr val="4759A8"/>
    <a:srgbClr val="4859A7"/>
    <a:srgbClr val="4758A7"/>
    <a:srgbClr val="DF2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432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45BC-F5F7-4412-BA73-0E6D678B1121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DC836-4E3C-4002-AE49-BC11D4AB3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1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81501-9CAE-4AE1-88B4-AC5D50F07DF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0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4563A9C-643C-4859-972B-AF1C86C41D50}" type="slidenum">
              <a:rPr lang="ru-RU">
                <a:latin typeface="Arial" charset="0"/>
              </a:rPr>
              <a:pPr/>
              <a:t>2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4563A9C-643C-4859-972B-AF1C86C41D50}" type="slidenum">
              <a:rPr lang="ru-RU">
                <a:latin typeface="Arial" charset="0"/>
              </a:rPr>
              <a:pPr/>
              <a:t>3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4563A9C-643C-4859-972B-AF1C86C41D50}" type="slidenum">
              <a:rPr lang="ru-RU">
                <a:latin typeface="Arial" charset="0"/>
              </a:rPr>
              <a:pPr/>
              <a:t>4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4563A9C-643C-4859-972B-AF1C86C41D50}" type="slidenum">
              <a:rPr lang="ru-RU">
                <a:latin typeface="Arial" charset="0"/>
              </a:rPr>
              <a:pPr/>
              <a:t>5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4563A9C-643C-4859-972B-AF1C86C41D50}" type="slidenum">
              <a:rPr lang="ru-RU">
                <a:latin typeface="Arial" charset="0"/>
              </a:rPr>
              <a:pPr/>
              <a:t>6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5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4563A9C-643C-4859-972B-AF1C86C41D50}" type="slidenum">
              <a:rPr lang="ru-RU">
                <a:latin typeface="Arial" charset="0"/>
              </a:rPr>
              <a:pPr/>
              <a:t>7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4563A9C-643C-4859-972B-AF1C86C41D50}" type="slidenum">
              <a:rPr lang="ru-RU">
                <a:latin typeface="Arial" charset="0"/>
              </a:rPr>
              <a:pPr/>
              <a:t>8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5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4563A9C-643C-4859-972B-AF1C86C41D50}" type="slidenum">
              <a:rPr lang="ru-RU">
                <a:latin typeface="Arial" charset="0"/>
              </a:rPr>
              <a:pPr/>
              <a:t>9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A93B5-9EEF-46B0-AC9D-BC760151F87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ABB45-F4D5-4D4A-B220-074B12B1A0A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9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E9EF3-9468-45AD-983B-EBF3380FE5A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D9405F-E687-4BD0-8251-00C54B8C78E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D695E-C580-43B1-B86C-9B05F568972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12AC0-6B49-4B59-833D-C4BBB38A025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2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B28B-4934-46B4-88B5-CD6937A097C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0793D0-044A-4426-A322-8DB53B79142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221DB-78DB-4CC6-8F15-3103A16259F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8936E-8D11-4E77-852E-787BD1B299A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0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163E8-EECD-48AA-8440-26FA9F1B1C1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968A65-8D3E-4FE7-B546-81C87E5ED48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4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A0E26C-50B0-4BB7-860F-452AF33E4BC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E700-BE56-4BE5-B21A-CB9D1EAF8ED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3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5FB7B-EB03-45DC-809E-BEB8B954F31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B3CE1E-A658-4B81-B473-F51AD17A303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3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05307-DEDF-40BC-BBEA-AA1BBA69154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E75BE0-6696-47FB-A1B1-7F2706916E4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4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1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9" y="143510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7C9B14-3E49-4C6C-A457-D65F9508D81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A09828-168C-4CAC-AEF8-330D0984DCA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7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C4582-D1C8-4D63-A114-591A14A7393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102479-87C7-4F5B-9C3C-5F7CFAC60B4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0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5DC75B-C146-4F30-B297-045788790D1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16.09.2020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                       XIX Всероссийский съезд саморегулируемых организаций, основанных на                                  членстве лиц, осуществляющих строительство, реконструкцию, капитальный                                                        ремонт, снос объектов капитального строительства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065B13-7939-4B33-B1D2-428F8A0A968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9" b="10526"/>
          <a:stretch/>
        </p:blipFill>
        <p:spPr>
          <a:xfrm flipH="1">
            <a:off x="5930900" y="1183049"/>
            <a:ext cx="3289300" cy="56622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>
            <a:off x="0" y="1183049"/>
            <a:ext cx="5930900" cy="5662252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734359" y="6012827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59A7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2020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859A7"/>
              </a:solidFill>
              <a:effectLst/>
              <a:uLnTx/>
              <a:uFillTx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096" y="2054156"/>
            <a:ext cx="10845800" cy="225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sz="3600" b="1" dirty="0">
                <a:solidFill>
                  <a:srgbClr val="4758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Совершенствование системы государственных закупок: 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ru-RU" sz="3600" b="1" dirty="0">
                <a:solidFill>
                  <a:srgbClr val="4758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предложения строительного сообщества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38" y="363432"/>
            <a:ext cx="2129118" cy="140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"/>
    </mc:Choice>
    <mc:Fallback xmlns="">
      <p:transition spd="slow" advTm="3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6276020" y="598914"/>
            <a:ext cx="4860000" cy="486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47" name="TextBox 11"/>
          <p:cNvSpPr txBox="1">
            <a:spLocks noChangeArrowheads="1"/>
          </p:cNvSpPr>
          <p:nvPr/>
        </p:nvSpPr>
        <p:spPr bwMode="auto">
          <a:xfrm>
            <a:off x="1049041" y="1215241"/>
            <a:ext cx="7168709" cy="15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Объем 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заключенных в 2019 году контрактов </a:t>
            </a:r>
            <a:endParaRPr lang="ru-RU" sz="2400" dirty="0" smtClean="0">
              <a:solidFill>
                <a:srgbClr val="DB1904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defRPr/>
            </a:pP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договоров по всему комплексу работ и услуг, связанных со строительством, реконструкцией, капитальным ремонтом и 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сносом</a:t>
            </a:r>
            <a:endParaRPr lang="ru-RU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76977" y="6295015"/>
            <a:ext cx="481372" cy="414564"/>
          </a:xfrm>
        </p:spPr>
        <p:txBody>
          <a:bodyPr/>
          <a:lstStyle/>
          <a:p>
            <a:fld id="{3F0793D0-044A-4426-A322-8DB53B79142D}" type="slidenum">
              <a:rPr lang="ru-RU" sz="2000" b="1">
                <a:solidFill>
                  <a:schemeClr val="tx1"/>
                </a:solidFill>
                <a:latin typeface="Georgia" panose="02040502050405020303" pitchFamily="18" charset="0"/>
              </a:rPr>
              <a:pPr/>
              <a:t>2</a:t>
            </a:fld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8" y="5882360"/>
            <a:ext cx="1296686" cy="829128"/>
          </a:xfrm>
          <a:prstGeom prst="rect">
            <a:avLst/>
          </a:prstGeom>
        </p:spPr>
      </p:pic>
      <p:sp>
        <p:nvSpPr>
          <p:cNvPr id="5" name="Пирог 4"/>
          <p:cNvSpPr/>
          <p:nvPr/>
        </p:nvSpPr>
        <p:spPr>
          <a:xfrm>
            <a:off x="6276020" y="598914"/>
            <a:ext cx="4860000" cy="4860000"/>
          </a:xfrm>
          <a:prstGeom prst="pie">
            <a:avLst>
              <a:gd name="adj1" fmla="val 16186645"/>
              <a:gd name="adj2" fmla="val 9520926"/>
            </a:avLst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2151" y="2521082"/>
            <a:ext cx="18277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70%</a:t>
            </a:r>
          </a:p>
        </p:txBody>
      </p:sp>
      <p:cxnSp>
        <p:nvCxnSpPr>
          <p:cNvPr id="14" name="Прямая соединительная линия 13"/>
          <p:cNvCxnSpPr>
            <a:stCxn id="18" idx="3"/>
          </p:cNvCxnSpPr>
          <p:nvPr/>
        </p:nvCxnSpPr>
        <p:spPr>
          <a:xfrm flipV="1">
            <a:off x="5843119" y="3343701"/>
            <a:ext cx="3191699" cy="1331784"/>
          </a:xfrm>
          <a:prstGeom prst="line">
            <a:avLst/>
          </a:prstGeom>
          <a:ln w="38100">
            <a:solidFill>
              <a:srgbClr val="DB1904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35393" y="4352319"/>
            <a:ext cx="4807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4758A7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СТРОИТЕЛЬСТВО</a:t>
            </a:r>
            <a:r>
              <a:rPr lang="ru-RU" sz="3200" b="1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 flipH="1">
            <a:off x="10358349" y="5107407"/>
            <a:ext cx="1833651" cy="1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 flipH="1">
            <a:off x="10358349" y="5107407"/>
            <a:ext cx="1833651" cy="175059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76977" y="6295015"/>
            <a:ext cx="481372" cy="414564"/>
          </a:xfrm>
        </p:spPr>
        <p:txBody>
          <a:bodyPr/>
          <a:lstStyle/>
          <a:p>
            <a:fld id="{3F0793D0-044A-4426-A322-8DB53B79142D}" type="slidenum">
              <a:rPr lang="ru-RU" sz="2000" b="1">
                <a:solidFill>
                  <a:schemeClr val="tx1"/>
                </a:solidFill>
                <a:latin typeface="Georgia" panose="02040502050405020303" pitchFamily="18" charset="0"/>
              </a:rPr>
              <a:pPr/>
              <a:t>3</a:t>
            </a:fld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98" y="5882360"/>
            <a:ext cx="1296686" cy="829128"/>
          </a:xfrm>
          <a:prstGeom prst="rect">
            <a:avLst/>
          </a:prstGeom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39858" y="669327"/>
            <a:ext cx="99101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Инициативы 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 предложения 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НОСТРОЙ по совершенствованию 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законодательства в сфере 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закупок</a:t>
            </a:r>
            <a:endParaRPr lang="ru-RU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076337" y="3707255"/>
            <a:ext cx="2826923" cy="199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Более </a:t>
            </a:r>
            <a:r>
              <a:rPr lang="en-US" sz="28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</a:t>
            </a:r>
            <a:r>
              <a:rPr lang="en-US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предложений в </a:t>
            </a:r>
            <a:r>
              <a:rPr lang="ru-RU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адрес </a:t>
            </a:r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НОСТРОЙ находятся в стадии проработки и реализации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endParaRPr lang="ru-RU" sz="1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9733" y="1665019"/>
            <a:ext cx="7560859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>
              <a:spcBef>
                <a:spcPts val="200"/>
              </a:spcBef>
              <a:defRPr/>
            </a:pP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Пять предложений НОСТРОЙ </a:t>
            </a:r>
            <a:r>
              <a:rPr lang="ru-RU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вошли в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Общенациональный </a:t>
            </a:r>
            <a:r>
              <a:rPr lang="ru-RU" b="1" dirty="0">
                <a:latin typeface="Georgia" panose="02040502050405020303" pitchFamily="18" charset="0"/>
                <a:cs typeface="Times New Roman" panose="02020603050405020304" pitchFamily="18" charset="0"/>
              </a:rPr>
              <a:t>план действий Правительства </a:t>
            </a:r>
            <a:r>
              <a:rPr lang="ru-RU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РФ:</a:t>
            </a:r>
          </a:p>
          <a:p>
            <a:pPr marL="355600" indent="-177800">
              <a:spcBef>
                <a:spcPts val="200"/>
              </a:spcBef>
              <a:defRPr/>
            </a:pPr>
            <a:endParaRPr lang="ru-RU" sz="500" b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627063" indent="-271463">
              <a:spcBef>
                <a:spcPts val="200"/>
              </a:spcBef>
              <a:buFont typeface="+mj-lt"/>
              <a:buAutoNum type="arabicPeriod"/>
              <a:tabLst>
                <a:tab pos="627063" algn="l"/>
              </a:tabLst>
              <a:defRPr/>
            </a:pP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возможности применения рейтинга деловой репутации участников закупок и/или создание реестра квалифицированных поставщиков.</a:t>
            </a:r>
          </a:p>
          <a:p>
            <a:pPr marL="627063" indent="-271463">
              <a:spcBef>
                <a:spcPts val="200"/>
              </a:spcBef>
              <a:buFont typeface="+mj-lt"/>
              <a:buAutoNum type="arabicPeriod"/>
              <a:tabLst>
                <a:tab pos="627063" algn="l"/>
              </a:tabLst>
              <a:defRPr/>
            </a:pP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антидемпинговых мер в связи с изменением требований к обеспечению контракта.</a:t>
            </a:r>
          </a:p>
          <a:p>
            <a:pPr marL="627063" indent="-271463">
              <a:spcBef>
                <a:spcPts val="200"/>
              </a:spcBef>
              <a:buFont typeface="+mj-lt"/>
              <a:buAutoNum type="arabicPeriod"/>
              <a:tabLst>
                <a:tab pos="627063" algn="l"/>
              </a:tabLst>
              <a:defRPr/>
            </a:pP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повышенных требований к участникам закупки на реализацию крупных строительных проектов стоимостью свыше 5 млрд. рублей. </a:t>
            </a:r>
          </a:p>
          <a:p>
            <a:pPr marL="627063" indent="-271463">
              <a:spcBef>
                <a:spcPts val="200"/>
              </a:spcBef>
              <a:buFont typeface="+mj-lt"/>
              <a:buAutoNum type="arabicPeriod"/>
              <a:tabLst>
                <a:tab pos="627063" algn="l"/>
              </a:tabLst>
              <a:defRPr/>
            </a:pP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Исключение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возможности участника закупки на строительство и реконструкцию подтвердить свой опыт реализованным контрактом на снос или капитальный ремонт (</a:t>
            </a:r>
            <a:r>
              <a:rPr lang="ru-RU" sz="16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вст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. в силу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01.07.2020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). </a:t>
            </a:r>
          </a:p>
          <a:p>
            <a:pPr marL="627063" indent="-271463">
              <a:spcBef>
                <a:spcPts val="200"/>
              </a:spcBef>
              <a:buFont typeface="+mj-lt"/>
              <a:buAutoNum type="arabicPeriod"/>
              <a:tabLst>
                <a:tab pos="627063" algn="l"/>
              </a:tabLst>
              <a:defRPr/>
            </a:pP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Наделение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заказчиков правом проводить конкурсы и аукционы на выполнение строительных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работ (</a:t>
            </a:r>
            <a:r>
              <a:rPr lang="ru-RU" sz="16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вст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. в силу 01.09.2020). </a:t>
            </a:r>
            <a:endParaRPr lang="ru-RU" sz="11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939858" y="1665019"/>
            <a:ext cx="3099875" cy="19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>
              <a:spcBef>
                <a:spcPts val="200"/>
              </a:spcBef>
              <a:defRPr/>
            </a:pPr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НОСТРОЙ ведет </a:t>
            </a:r>
            <a:r>
              <a:rPr lang="ru-RU" sz="20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активную работу </a:t>
            </a:r>
          </a:p>
          <a:p>
            <a:pPr marL="177800">
              <a:spcBef>
                <a:spcPts val="200"/>
              </a:spcBef>
              <a:defRPr/>
            </a:pPr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по сбору предложений      со стороны строительного сообщества</a:t>
            </a:r>
            <a:endParaRPr lang="ru-RU" sz="1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76977" y="6295015"/>
            <a:ext cx="481372" cy="414564"/>
          </a:xfrm>
        </p:spPr>
        <p:txBody>
          <a:bodyPr/>
          <a:lstStyle/>
          <a:p>
            <a:fld id="{3F0793D0-044A-4426-A322-8DB53B79142D}" type="slidenum">
              <a:rPr lang="ru-RU" sz="2000" b="1">
                <a:solidFill>
                  <a:schemeClr val="tx1"/>
                </a:solidFill>
                <a:latin typeface="Georgia" panose="02040502050405020303" pitchFamily="18" charset="0"/>
              </a:rPr>
              <a:pPr/>
              <a:t>4</a:t>
            </a:fld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8" y="5882360"/>
            <a:ext cx="1296686" cy="829128"/>
          </a:xfrm>
          <a:prstGeom prst="rect">
            <a:avLst/>
          </a:prstGeom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018043" y="2934860"/>
            <a:ext cx="9067190" cy="268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финансовой независимости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организации.</a:t>
            </a:r>
            <a:endParaRPr lang="ru-RU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Объем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собственных оборотных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средств.</a:t>
            </a:r>
            <a:endParaRPr lang="ru-RU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исполненных и проблемных государственных и муниципальных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контрактов.</a:t>
            </a:r>
            <a:endParaRPr lang="ru-RU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Объем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спецтехники и механизмов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организации.</a:t>
            </a:r>
            <a:endParaRPr lang="ru-RU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200"/>
              </a:spcBef>
              <a:buFont typeface="+mj-lt"/>
              <a:buAutoNum type="arabicPeriod"/>
              <a:defRPr/>
            </a:pP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Штат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компании (общая численность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eriod"/>
              <a:defRPr/>
            </a:pPr>
            <a:endParaRPr lang="ru-RU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939859" y="669327"/>
            <a:ext cx="9637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Инициативы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и предложения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НОСТРОЙ по совершенствованию 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законодательства в сфере 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закупок</a:t>
            </a:r>
            <a:endParaRPr lang="ru-RU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49290" y="1938571"/>
            <a:ext cx="10142125" cy="8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методологии </a:t>
            </a:r>
            <a:r>
              <a:rPr lang="ru-RU" sz="2400" b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рейтингования</a:t>
            </a: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основе следующих критериев: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 flipH="1">
            <a:off x="10358349" y="5107407"/>
            <a:ext cx="1833651" cy="1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76977" y="6295015"/>
            <a:ext cx="481372" cy="414564"/>
          </a:xfrm>
        </p:spPr>
        <p:txBody>
          <a:bodyPr/>
          <a:lstStyle/>
          <a:p>
            <a:fld id="{3F0793D0-044A-4426-A322-8DB53B79142D}" type="slidenum">
              <a:rPr lang="ru-RU" sz="2000" b="1">
                <a:solidFill>
                  <a:schemeClr val="tx1"/>
                </a:solidFill>
                <a:latin typeface="Georgia" panose="02040502050405020303" pitchFamily="18" charset="0"/>
              </a:rPr>
              <a:pPr/>
              <a:t>5</a:t>
            </a:fld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8" y="5882360"/>
            <a:ext cx="1296686" cy="829128"/>
          </a:xfrm>
          <a:prstGeom prst="rect">
            <a:avLst/>
          </a:prstGeom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39859" y="1147007"/>
            <a:ext cx="82041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endParaRPr lang="ru-RU" sz="2400" dirty="0" smtClean="0">
              <a:solidFill>
                <a:srgbClr val="DB1904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49290" y="1747499"/>
            <a:ext cx="9908000" cy="376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Предложения, находящиеся на рассмотрении в Минстрое России:</a:t>
            </a:r>
          </a:p>
          <a:p>
            <a:pPr>
              <a:spcBef>
                <a:spcPts val="200"/>
              </a:spcBef>
              <a:defRPr/>
            </a:pPr>
            <a:endParaRPr lang="ru-RU" sz="11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Прекращение права осуществления деятельности 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согласно      ч.1 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ст.55.8 </a:t>
            </a:r>
            <a:r>
              <a:rPr lang="ru-RU" sz="2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ГрК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РФ 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день прекращения 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членства в СРО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Отмена обеспечения </a:t>
            </a:r>
            <a:r>
              <a:rPr lang="ru-RU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исполнения 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контрактов для членов СРО, цена которых не превышает 60 млн 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руб., 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отменяющий 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для членов СРО требование предоставления </a:t>
            </a:r>
            <a:r>
              <a:rPr lang="ru-RU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обеспечения гарантийных 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обязательств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Уменьшение суммы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ущерба, 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неустойки, штрафов, </a:t>
            </a:r>
            <a:r>
              <a:rPr lang="ru-RU" sz="2200" dirty="0">
                <a:latin typeface="Georgia" panose="02040502050405020303" pitchFamily="18" charset="0"/>
                <a:cs typeface="Times New Roman" panose="02020603050405020304" pitchFamily="18" charset="0"/>
              </a:rPr>
              <a:t>пени на сумму взыскания по банковской 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гарантии 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latin typeface="Georgia" panose="02040502050405020303" pitchFamily="18" charset="0"/>
                <a:cs typeface="Times New Roman" panose="02020603050405020304" pitchFamily="18" charset="0"/>
              </a:rPr>
              <a:t>привлечении к субсидиарной ответственности </a:t>
            </a:r>
            <a:r>
              <a:rPr lang="ru-RU" sz="22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СРО</a:t>
            </a:r>
            <a:r>
              <a:rPr lang="ru-RU" sz="22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939859" y="669327"/>
            <a:ext cx="9637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Инициативы и предложения НОСТРОЙ по совершенствованию 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законодательства в сфере 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закупок</a:t>
            </a:r>
            <a:endParaRPr lang="ru-RU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 flipH="1">
            <a:off x="10358349" y="5107407"/>
            <a:ext cx="1833651" cy="1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76977" y="6295015"/>
            <a:ext cx="481372" cy="414564"/>
          </a:xfrm>
        </p:spPr>
        <p:txBody>
          <a:bodyPr/>
          <a:lstStyle/>
          <a:p>
            <a:fld id="{3F0793D0-044A-4426-A322-8DB53B79142D}" type="slidenum">
              <a:rPr lang="ru-RU" sz="2000" b="1">
                <a:solidFill>
                  <a:schemeClr val="tx1"/>
                </a:solidFill>
                <a:latin typeface="Georgia" panose="02040502050405020303" pitchFamily="18" charset="0"/>
              </a:rPr>
              <a:pPr/>
              <a:t>6</a:t>
            </a:fld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8" y="5882360"/>
            <a:ext cx="1296686" cy="829128"/>
          </a:xfrm>
          <a:prstGeom prst="rect">
            <a:avLst/>
          </a:prstGeom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939859" y="669327"/>
            <a:ext cx="9637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Инициативы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и предложения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НОСТРОЙ по совершенствованию 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законодательства в сфере 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закупок</a:t>
            </a:r>
            <a:endParaRPr lang="ru-RU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49290" y="1692907"/>
            <a:ext cx="10142125" cy="409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относительно права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изменения обязательных условий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договоров строительного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подряда:</a:t>
            </a:r>
          </a:p>
          <a:p>
            <a:pPr>
              <a:spcBef>
                <a:spcPts val="200"/>
              </a:spcBef>
              <a:defRPr/>
            </a:pPr>
            <a:endParaRPr lang="ru-RU" sz="9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Установить преимущество </a:t>
            </a: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региональных подрядчиков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на контракты ценой не более 60 млн руб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Изменить обязательные условия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договоров строительного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подряда: </a:t>
            </a:r>
          </a:p>
          <a:p>
            <a:pPr marL="800100" lvl="1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сократить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срок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приемки работ и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срок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оплаты выполненных работ заказчиком </a:t>
            </a: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до 10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дней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обязательное авансирование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в размере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20%до 50%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 flipH="1">
            <a:off x="10358349" y="5107407"/>
            <a:ext cx="1833651" cy="1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 flipH="1">
            <a:off x="10358349" y="5107407"/>
            <a:ext cx="1833651" cy="175059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76977" y="6295015"/>
            <a:ext cx="481372" cy="414564"/>
          </a:xfrm>
        </p:spPr>
        <p:txBody>
          <a:bodyPr/>
          <a:lstStyle/>
          <a:p>
            <a:fld id="{3F0793D0-044A-4426-A322-8DB53B79142D}" type="slidenum">
              <a:rPr lang="ru-RU" sz="2000" b="1">
                <a:solidFill>
                  <a:schemeClr val="tx1"/>
                </a:solidFill>
                <a:latin typeface="Georgia" panose="02040502050405020303" pitchFamily="18" charset="0"/>
              </a:rPr>
              <a:pPr/>
              <a:t>7</a:t>
            </a:fld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98" y="5882360"/>
            <a:ext cx="1296686" cy="829128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3505" y="1720201"/>
            <a:ext cx="342742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Продолжение работы </a:t>
            </a:r>
            <a:r>
              <a:rPr lang="ru-RU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по внедрению института третейский судов, </a:t>
            </a:r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что позволяет повысить </a:t>
            </a:r>
            <a:r>
              <a:rPr lang="ru-RU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эффективность и качество правосудия, усилить состязательность, разгрузить государственные суды, сократить сроки производства </a:t>
            </a:r>
            <a:r>
              <a:rPr lang="ru-RU" sz="20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работ.</a:t>
            </a:r>
          </a:p>
        </p:txBody>
      </p:sp>
      <p:pic>
        <p:nvPicPr>
          <p:cNvPr id="3074" name="Picture 2" descr="C:\Users\Academic\Desktop\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519" y="1322349"/>
            <a:ext cx="7219666" cy="45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939859" y="669327"/>
            <a:ext cx="9637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Инициативы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и предложения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НОСТРОЙ по совершенствованию 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законодательства в сфере 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закупок</a:t>
            </a:r>
            <a:endParaRPr lang="ru-RU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4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 flipH="1">
            <a:off x="10358349" y="5107407"/>
            <a:ext cx="1833651" cy="175059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76977" y="6295015"/>
            <a:ext cx="481372" cy="414564"/>
          </a:xfrm>
        </p:spPr>
        <p:txBody>
          <a:bodyPr/>
          <a:lstStyle/>
          <a:p>
            <a:fld id="{3F0793D0-044A-4426-A322-8DB53B79142D}" type="slidenum">
              <a:rPr lang="ru-RU" sz="2000" b="1">
                <a:solidFill>
                  <a:schemeClr val="tx1"/>
                </a:solidFill>
                <a:latin typeface="Georgia" panose="02040502050405020303" pitchFamily="18" charset="0"/>
              </a:rPr>
              <a:pPr/>
              <a:t>8</a:t>
            </a:fld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98" y="5882360"/>
            <a:ext cx="1296686" cy="829128"/>
          </a:xfrm>
          <a:prstGeom prst="rect">
            <a:avLst/>
          </a:prstGeom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939859" y="669327"/>
            <a:ext cx="9637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Инициативы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и предложения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НОСТРОЙ по совершенствованию 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законодательства в сфере 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закупок</a:t>
            </a:r>
            <a:endParaRPr lang="ru-RU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39859" y="1583723"/>
            <a:ext cx="10442374" cy="412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В настоящий момент обсуждаются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sz="24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профсообщества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, касающиеся совершенствования механизмов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контроля </a:t>
            </a:r>
            <a:r>
              <a:rPr lang="ru-RU" sz="2400" b="1" dirty="0">
                <a:latin typeface="Georgia" panose="02040502050405020303" pitchFamily="18" charset="0"/>
                <a:cs typeface="Times New Roman" panose="02020603050405020304" pitchFamily="18" charset="0"/>
              </a:rPr>
              <a:t>членов </a:t>
            </a:r>
            <a:r>
              <a:rPr lang="ru-RU" sz="24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СРО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 части доступа к информации о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заключенных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договорах: </a:t>
            </a:r>
          </a:p>
          <a:p>
            <a:pPr marL="800100" lvl="1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endParaRPr lang="ru-RU" sz="600" b="1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обязать по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44-ФЗ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банк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, направлять выписку из реестра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банковских гарантий не только принципалу, но и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в адрес СРО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, членом которой является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принципал;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внести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изменения в ПП 1005 "О банковских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гарантиях в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части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предоставления права СРО запрашивать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в Федеральном казначействе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информацию о договорах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в отношении своих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членов;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в Правилах ведения реестра договоров, заключенных заказчиками по результатам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закупки (ПП 1132)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лиц, имеющих доступ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, добавив в этот перечень саморегулируемые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организации;</a:t>
            </a:r>
          </a:p>
          <a:p>
            <a:pPr marL="342900" indent="-342900">
              <a:spcBef>
                <a:spcPts val="200"/>
              </a:spcBef>
              <a:buFont typeface="Arial" pitchFamily="34" charset="0"/>
              <a:buChar char="•"/>
              <a:defRPr/>
            </a:pP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по 135-ФЗ «О конкуренции»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наделить СРО правом обжалования действий (бездействия)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организатора торгов, оператора электронной площадки, конкурсной или аукционной комиссии, в том случае, если одним из участников такой процедуры является ее член, а также установить в 135-ФЗ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        (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и одновременно в 44, 223,615)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право СРО осуществлять общественный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контроль.</a:t>
            </a:r>
            <a:endParaRPr lang="ru-RU" sz="16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876977" y="6295015"/>
            <a:ext cx="481372" cy="414564"/>
          </a:xfrm>
        </p:spPr>
        <p:txBody>
          <a:bodyPr/>
          <a:lstStyle/>
          <a:p>
            <a:fld id="{3F0793D0-044A-4426-A322-8DB53B79142D}" type="slidenum">
              <a:rPr lang="ru-RU" sz="2000" b="1">
                <a:solidFill>
                  <a:schemeClr val="tx1"/>
                </a:solidFill>
                <a:latin typeface="Georgia" panose="02040502050405020303" pitchFamily="18" charset="0"/>
              </a:rPr>
              <a:pPr/>
              <a:t>9</a:t>
            </a:fld>
            <a:endParaRPr lang="ru-RU" sz="2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98" y="5882360"/>
            <a:ext cx="1296686" cy="829128"/>
          </a:xfrm>
          <a:prstGeom prst="rect">
            <a:avLst/>
          </a:prstGeom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939859" y="669327"/>
            <a:ext cx="9637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Инициативы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и предложения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НОСТРОЙ по совершенствованию </a:t>
            </a:r>
            <a:r>
              <a:rPr lang="ru-RU" sz="2400" dirty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законодательства в сфере </a:t>
            </a:r>
            <a:r>
              <a:rPr lang="ru-RU" sz="2400" dirty="0" smtClean="0">
                <a:solidFill>
                  <a:srgbClr val="DB1904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закупок</a:t>
            </a:r>
            <a:endParaRPr lang="ru-RU" sz="16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49041" y="2348011"/>
            <a:ext cx="424537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со стороны строительного сообщества,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связанные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с конкретными спорами о расчете фактического совокупного размера обязательств членов СРО по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ОДО. </a:t>
            </a:r>
            <a:endParaRPr lang="ru-RU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30973" y="2371282"/>
            <a:ext cx="43177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на сайте с типовыми проблемами и путями их </a:t>
            </a: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решения (в разработке). </a:t>
            </a:r>
            <a:endParaRPr lang="ru-RU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30973" y="3654334"/>
            <a:ext cx="43177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ru-RU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Рассмотрение Научно-консультативной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комиссией при Экспертном совете Ассоциации.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294412" y="2115403"/>
            <a:ext cx="1175166" cy="3214343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77956" y="3565204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Georgia" pitchFamily="18" charset="0"/>
              </a:rPr>
              <a:t>РЕШЕНИЕ</a:t>
            </a:r>
            <a:endParaRPr lang="ru-RU" sz="14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>
          <a:xfrm flipH="1">
            <a:off x="10358349" y="5107407"/>
            <a:ext cx="1833651" cy="17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651</Words>
  <Application>Microsoft Office PowerPoint</Application>
  <PresentationFormat>Широкоэкранный</PresentationFormat>
  <Paragraphs>69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Кустова Ольга Владимировна</dc:creator>
  <cp:lastModifiedBy>Копылова Ольга Владимировна</cp:lastModifiedBy>
  <cp:revision>40</cp:revision>
  <dcterms:created xsi:type="dcterms:W3CDTF">2020-09-03T11:30:44Z</dcterms:created>
  <dcterms:modified xsi:type="dcterms:W3CDTF">2020-09-16T13:11:32Z</dcterms:modified>
</cp:coreProperties>
</file>